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23"/>
  </p:notesMasterIdLst>
  <p:sldIdLst>
    <p:sldId id="335" r:id="rId5"/>
    <p:sldId id="334" r:id="rId6"/>
    <p:sldId id="337" r:id="rId7"/>
    <p:sldId id="338" r:id="rId8"/>
    <p:sldId id="341" r:id="rId9"/>
    <p:sldId id="354" r:id="rId10"/>
    <p:sldId id="344" r:id="rId11"/>
    <p:sldId id="343" r:id="rId12"/>
    <p:sldId id="345" r:id="rId13"/>
    <p:sldId id="347" r:id="rId14"/>
    <p:sldId id="348" r:id="rId15"/>
    <p:sldId id="349" r:id="rId16"/>
    <p:sldId id="350" r:id="rId17"/>
    <p:sldId id="356" r:id="rId18"/>
    <p:sldId id="351" r:id="rId19"/>
    <p:sldId id="352" r:id="rId20"/>
    <p:sldId id="353" r:id="rId21"/>
    <p:sldId id="355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Quantico" panose="020B0604020202020204" charset="0"/>
      <p:regular r:id="rId28"/>
      <p:bold r:id="rId29"/>
      <p:italic r:id="rId30"/>
      <p:boldItalic r:id="rId31"/>
    </p:embeddedFont>
    <p:embeddedFont>
      <p:font typeface="Titillium Web" panose="00000500000000000000" pitchFamily="2" charset="0"/>
      <p:regular r:id="rId32"/>
      <p:bold r:id="rId33"/>
      <p:italic r:id="rId34"/>
      <p:boldItalic r:id="rId35"/>
    </p:embeddedFont>
    <p:embeddedFont>
      <p:font typeface="Titillium Web Light" panose="000004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tion" id="{F06717F7-B860-4BFA-A9E3-84F370B1F4A9}">
          <p14:sldIdLst>
            <p14:sldId id="335"/>
            <p14:sldId id="334"/>
            <p14:sldId id="337"/>
            <p14:sldId id="338"/>
            <p14:sldId id="341"/>
            <p14:sldId id="354"/>
            <p14:sldId id="344"/>
            <p14:sldId id="343"/>
            <p14:sldId id="345"/>
            <p14:sldId id="347"/>
            <p14:sldId id="348"/>
            <p14:sldId id="349"/>
            <p14:sldId id="350"/>
            <p14:sldId id="356"/>
            <p14:sldId id="351"/>
            <p14:sldId id="352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3052D-B5A9-D39F-30FD-A010964EDFFC}" v="200" dt="2021-12-09T06:10:07.619"/>
    <p1510:client id="{7F65EB3A-8EC2-4A37-A3CE-B88B71463280}" v="2115" dt="2021-12-09T18:36:00.639"/>
    <p1510:client id="{BBBEA533-D3F9-4163-88CC-29EBEA8875A4}" v="66" dt="2021-12-09T03:36:35.916"/>
    <p1510:client id="{E073C7AE-1600-94D8-6B69-B06391C4D5E3}" v="50" dt="2021-12-09T16:12:14.127"/>
  </p1510:revLst>
</p1510:revInfo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89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833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328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507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218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319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889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80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657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0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7add315f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7add315f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001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686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26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7add315f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7add315f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706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7add315f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c7add315f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032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8182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4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8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dac21/WhyJohnnyCantWinMedal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cert.com/blog/evolution-of-ss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ontextis.com/en/blog/server-technologies-https-beast-attack" TargetMode="External"/><Relationship Id="rId5" Type="http://schemas.openxmlformats.org/officeDocument/2006/relationships/hyperlink" Target="https://majestic.com/reports/majestic-million" TargetMode="External"/><Relationship Id="rId4" Type="http://schemas.openxmlformats.org/officeDocument/2006/relationships/hyperlink" Target="https://www.ssllabs.com/ssltest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 is the Best: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analysis of TLS configurations for the web’s most popular commercial sites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COSC545: Digital Archeology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2021</a:t>
            </a:r>
            <a:endParaRPr/>
          </a:p>
        </p:txBody>
      </p:sp>
      <p:sp>
        <p:nvSpPr>
          <p:cNvPr id="7" name="Google Shape;845;p48">
            <a:extLst>
              <a:ext uri="{FF2B5EF4-FFF2-40B4-BE49-F238E27FC236}">
                <a16:creationId xmlns:a16="http://schemas.microsoft.com/office/drawing/2014/main" id="{9FF6CBF4-996C-44D5-B3D4-341E80DED126}"/>
              </a:ext>
            </a:extLst>
          </p:cNvPr>
          <p:cNvSpPr/>
          <p:nvPr/>
        </p:nvSpPr>
        <p:spPr>
          <a:xfrm>
            <a:off x="1199630" y="15544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195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Supported SSL/TLS Versions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B0A33B3-35FC-413D-8147-F7C6DED8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32" y="1452298"/>
            <a:ext cx="7185932" cy="32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Supported Ciphersuites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E7442BB-E1D1-4B12-ABE4-99F89C7E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32" y="1452298"/>
            <a:ext cx="7185932" cy="32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Vulnerabilities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48BFAFF-1CF4-4BF2-A56E-D1A53106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32" y="1452298"/>
            <a:ext cx="7185932" cy="32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99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Certificates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439B974-BC5E-4F96-A21C-44C1DC29F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589" y="1595536"/>
            <a:ext cx="8196844" cy="2702700"/>
          </a:xfrm>
        </p:spPr>
        <p:txBody>
          <a:bodyPr/>
          <a:lstStyle/>
          <a:p>
            <a:r>
              <a:rPr lang="en-US" sz="2400"/>
              <a:t>151 Unique Root Certificates</a:t>
            </a:r>
          </a:p>
          <a:p>
            <a:r>
              <a:rPr lang="en-US" sz="2400"/>
              <a:t>Popular Root Certificates</a:t>
            </a:r>
          </a:p>
          <a:p>
            <a:pPr lvl="1"/>
            <a:r>
              <a:rPr lang="en-US" sz="2400"/>
              <a:t>Baltimore CyberTrust Root (DigiCert) - 2,142</a:t>
            </a:r>
          </a:p>
          <a:p>
            <a:pPr lvl="1">
              <a:buClr>
                <a:srgbClr val="A1D3BF"/>
              </a:buClr>
            </a:pPr>
            <a:r>
              <a:rPr lang="en-US" sz="2400"/>
              <a:t>ISRG Root X1 (Let's Encrypt) - 1,888</a:t>
            </a:r>
          </a:p>
          <a:p>
            <a:pPr lvl="1">
              <a:buClr>
                <a:srgbClr val="A1D3BF"/>
              </a:buClr>
            </a:pPr>
            <a:r>
              <a:rPr lang="en-US" sz="2400"/>
              <a:t>DST Root CA X3 (Let's Encrypt – expired 09/21) - 1,748</a:t>
            </a:r>
          </a:p>
        </p:txBody>
      </p:sp>
    </p:spTree>
    <p:extLst>
      <p:ext uri="{BB962C8B-B14F-4D97-AF65-F5344CB8AC3E}">
        <p14:creationId xmlns:p14="http://schemas.microsoft.com/office/powerpoint/2010/main" val="3585439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439B974-BC5E-4F96-A21C-44C1DC29F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589" y="1595536"/>
            <a:ext cx="8196844" cy="2702700"/>
          </a:xfrm>
        </p:spPr>
        <p:txBody>
          <a:bodyPr/>
          <a:lstStyle/>
          <a:p>
            <a:r>
              <a:rPr lang="en-US" sz="2400"/>
              <a:t>Most websites are secure!</a:t>
            </a:r>
          </a:p>
          <a:p>
            <a:pPr lvl="1"/>
            <a:r>
              <a:rPr lang="en-US" sz="2400"/>
              <a:t>Almost all had grade of A or B</a:t>
            </a:r>
          </a:p>
          <a:p>
            <a:r>
              <a:rPr lang="en-US" sz="2400"/>
              <a:t>Biggest problems:</a:t>
            </a:r>
          </a:p>
          <a:p>
            <a:pPr lvl="1"/>
            <a:r>
              <a:rPr lang="en-US" sz="2400"/>
              <a:t>Supporting TLS 1.0 and older</a:t>
            </a:r>
          </a:p>
          <a:p>
            <a:pPr lvl="1"/>
            <a:r>
              <a:rPr lang="en-US" sz="2400"/>
              <a:t>BEAST vulnerability</a:t>
            </a:r>
          </a:p>
          <a:p>
            <a:pPr lvl="1"/>
            <a:r>
              <a:rPr lang="en-US" sz="2400"/>
              <a:t>Utilizing expired Root CA</a:t>
            </a:r>
          </a:p>
        </p:txBody>
      </p:sp>
    </p:spTree>
    <p:extLst>
      <p:ext uri="{BB962C8B-B14F-4D97-AF65-F5344CB8AC3E}">
        <p14:creationId xmlns:p14="http://schemas.microsoft.com/office/powerpoint/2010/main" val="187782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Throttling by SSL Labs API</a:t>
            </a:r>
          </a:p>
          <a:p>
            <a:pPr lvl="1"/>
            <a:r>
              <a:rPr lang="en-US"/>
              <a:t>~1 minute per run</a:t>
            </a:r>
          </a:p>
          <a:p>
            <a:pPr lvl="1"/>
            <a:r>
              <a:rPr lang="en-US"/>
              <a:t>Restricted to 5 requests at a time</a:t>
            </a:r>
          </a:p>
          <a:p>
            <a:r>
              <a:rPr lang="en-US"/>
              <a:t>Data storage and sharing</a:t>
            </a:r>
          </a:p>
          <a:p>
            <a:pPr lvl="1"/>
            <a:r>
              <a:rPr lang="en-US"/>
              <a:t>Over 1GB of JSON data!</a:t>
            </a:r>
          </a:p>
          <a:p>
            <a:pPr lvl="1"/>
            <a:r>
              <a:rPr lang="en-US"/>
              <a:t>Hosted on Raspberry Pi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631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Would use local tool that does not throttle (OpenSSL)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Expand data collection scope</a:t>
            </a:r>
          </a:p>
          <a:p>
            <a:pPr lvl="1">
              <a:spcBef>
                <a:spcPts val="600"/>
              </a:spcBef>
            </a:pPr>
            <a:r>
              <a:rPr lang="en-US"/>
              <a:t>Non-commercial websites</a:t>
            </a:r>
          </a:p>
          <a:p>
            <a:pPr lvl="1">
              <a:spcBef>
                <a:spcPts val="600"/>
              </a:spcBef>
            </a:pPr>
            <a:r>
              <a:rPr lang="en-US"/>
              <a:t>Less popular websites</a:t>
            </a:r>
          </a:p>
          <a:p>
            <a:pPr lvl="1">
              <a:spcBef>
                <a:spcPts val="600"/>
              </a:spcBef>
            </a:pPr>
            <a:endParaRPr lang="en-US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51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17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Thanks!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https://github.com/fdac21/WhyJohnnyCantWinMedals </a:t>
            </a:r>
            <a:r>
              <a:rPr lang="en-US" sz="14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sz="1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3" name="Google Shape;333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809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C382-1B78-4F7F-9E34-0CA85F65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18B0E-193B-49CF-AE13-0BA941E94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sng" strike="noStrike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The Evolution of SSL and TLS | DigiCert.com</a:t>
            </a: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sng" strike="noStrike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SSL Server Test (Powered by Qualys SSL Labs)</a:t>
            </a: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sng" strike="noStrike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Majestic Million - Majestic</a:t>
            </a: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sng" strike="noStrike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Server Technologies - HTTPS BEAST Attack | Context Information Security (contextis.com)</a:t>
            </a:r>
            <a:endParaRPr lang="en-US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620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A3CA-2BE6-429D-B7FD-AC1995EC7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390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TLS</a:t>
            </a:r>
            <a:endParaRPr/>
          </a:p>
        </p:txBody>
      </p:sp>
      <p:sp>
        <p:nvSpPr>
          <p:cNvPr id="562" name="Google Shape;562;p4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63" name="Google Shape;563;p45"/>
          <p:cNvPicPr preferRelativeResize="0"/>
          <p:nvPr/>
        </p:nvPicPr>
        <p:blipFill rotWithShape="1">
          <a:blip r:embed="rId3"/>
          <a:srcRect t="14655" b="14655"/>
          <a:stretch/>
        </p:blipFill>
        <p:spPr>
          <a:xfrm>
            <a:off x="975250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4" name="Google Shape;564;p45"/>
          <p:cNvSpPr txBox="1"/>
          <p:nvPr/>
        </p:nvSpPr>
        <p:spPr>
          <a:xfrm>
            <a:off x="980194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Benjamin Greenberg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GRADUATE STUDENT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collection, database administration, data analysis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5" name="Google Shape;565;p45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2923029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6" name="Google Shape;566;p45"/>
          <p:cNvSpPr txBox="1"/>
          <p:nvPr/>
        </p:nvSpPr>
        <p:spPr>
          <a:xfrm>
            <a:off x="2927973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Spencer Howell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GRADUATE STUDENT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collection, report and presentation author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4870808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4875752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Daniel Troutman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GRADUATE STUDENT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collection, data aggregation, data analysis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 rotWithShape="1">
          <a:blip r:embed="rId6"/>
          <a:srcRect t="5636" b="27698"/>
          <a:stretch/>
        </p:blipFill>
        <p:spPr>
          <a:xfrm>
            <a:off x="6818587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6823531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Dr. Audris Mockus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-US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PROFESSOR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Advisor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47911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/>
              <a:t>Objective:</a:t>
            </a:r>
            <a:br>
              <a:rPr lang="en-US" sz="2800" b="1"/>
            </a:br>
            <a:r>
              <a:rPr lang="en-US" sz="2800"/>
              <a:t>Analyze TLS configurations used by popular commercial websites to better understand the modern state of web security.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166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Security (TLS)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Ensures secure communication over network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Client and server agree on method to communicate securely (ciphersuite)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Used </a:t>
            </a:r>
            <a:r>
              <a:rPr lang="en-US"/>
              <a:t>in HTTPS to secure web traffic</a:t>
            </a:r>
            <a:endParaRPr lang="en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35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 Version History</a:t>
            </a:r>
            <a:endParaRPr/>
          </a:p>
        </p:txBody>
      </p:sp>
      <p:sp>
        <p:nvSpPr>
          <p:cNvPr id="387" name="Google Shape;387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743825" y="2755950"/>
            <a:ext cx="1371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TLS 1.3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6585558" y="2755950"/>
            <a:ext cx="1371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TLS 1.2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5365587" y="2755950"/>
            <a:ext cx="1371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TLS 1.1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4128195" y="2755950"/>
            <a:ext cx="1371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TLS 1.0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2903915" y="2755950"/>
            <a:ext cx="1371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SSL 3.0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1669988" y="2755950"/>
            <a:ext cx="1371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SSL 2.0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417133" y="2755950"/>
            <a:ext cx="1371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SSL 1.0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0" y="2755950"/>
            <a:ext cx="58386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1" name="Google Shape;401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2" name="Google Shape;402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Never publicly released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3" name="Google Shape;403;p39"/>
          <p:cNvCxnSpPr/>
          <p:nvPr/>
        </p:nvCxnSpPr>
        <p:spPr>
          <a:xfrm rot="10800000">
            <a:off x="3127585" y="228816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4" name="Google Shape;404;p39"/>
          <p:cNvSpPr txBox="1"/>
          <p:nvPr/>
        </p:nvSpPr>
        <p:spPr>
          <a:xfrm>
            <a:off x="3088069" y="1733429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Released 1996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Deprecated 2015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5" name="Google Shape;405;p39"/>
          <p:cNvCxnSpPr/>
          <p:nvPr/>
        </p:nvCxnSpPr>
        <p:spPr>
          <a:xfrm rot="10800000">
            <a:off x="8065330" y="2274825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6" name="Google Shape;406;p39"/>
          <p:cNvSpPr txBox="1"/>
          <p:nvPr/>
        </p:nvSpPr>
        <p:spPr>
          <a:xfrm>
            <a:off x="8027321" y="1720094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Released 2018</a:t>
            </a:r>
            <a:b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Currently supported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7" name="Google Shape;407;p39"/>
          <p:cNvCxnSpPr/>
          <p:nvPr/>
        </p:nvCxnSpPr>
        <p:spPr>
          <a:xfrm rot="10800000">
            <a:off x="5685206" y="228574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39"/>
          <p:cNvSpPr txBox="1"/>
          <p:nvPr/>
        </p:nvSpPr>
        <p:spPr>
          <a:xfrm>
            <a:off x="5648704" y="173101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Released 2006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Deprecated 2020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 rot="10800000">
            <a:off x="2104886" y="313247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39"/>
          <p:cNvSpPr txBox="1"/>
          <p:nvPr/>
        </p:nvSpPr>
        <p:spPr>
          <a:xfrm>
            <a:off x="2034747" y="370138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Released 1995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Deprecated 2011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5" name="Google Shape;415;p39"/>
          <p:cNvCxnSpPr/>
          <p:nvPr/>
        </p:nvCxnSpPr>
        <p:spPr>
          <a:xfrm rot="10800000">
            <a:off x="446018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39"/>
          <p:cNvSpPr txBox="1"/>
          <p:nvPr/>
        </p:nvSpPr>
        <p:spPr>
          <a:xfrm>
            <a:off x="4399204" y="369387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Released 1999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Deprecated 2020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 rot="10800000">
            <a:off x="6900064" y="312171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39"/>
          <p:cNvSpPr txBox="1"/>
          <p:nvPr/>
        </p:nvSpPr>
        <p:spPr>
          <a:xfrm>
            <a:off x="6848246" y="369062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Released 2008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Currently supported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78596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536" name="Google Shape;536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37" name="Google Shape;537;p44"/>
          <p:cNvGrpSpPr/>
          <p:nvPr/>
        </p:nvGrpSpPr>
        <p:grpSpPr>
          <a:xfrm>
            <a:off x="975230" y="1599745"/>
            <a:ext cx="3400163" cy="3056744"/>
            <a:chOff x="3778727" y="4460423"/>
            <a:chExt cx="720160" cy="647437"/>
          </a:xfrm>
        </p:grpSpPr>
        <p:sp>
          <p:nvSpPr>
            <p:cNvPr id="538" name="Google Shape;538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MONGO DB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DATA SET</a:t>
              </a:r>
              <a:endParaRPr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MAGNIFICENT MILLION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SSL LABS API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PYTHON </a:t>
              </a:r>
              <a:r>
                <a:rPr lang="en-US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REST API 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PYTHON/PYMONGO 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545" name="Google Shape;545;p44"/>
          <p:cNvCxnSpPr/>
          <p:nvPr/>
        </p:nvCxnSpPr>
        <p:spPr>
          <a:xfrm>
            <a:off x="4300056" y="2106157"/>
            <a:ext cx="99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6" name="Google Shape;546;p44"/>
          <p:cNvSpPr txBox="1"/>
          <p:nvPr/>
        </p:nvSpPr>
        <p:spPr>
          <a:xfrm>
            <a:off x="5354062" y="1944029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Top 10,000 .com domains, CSV format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47" name="Google Shape;547;p44"/>
          <p:cNvCxnSpPr/>
          <p:nvPr/>
        </p:nvCxnSpPr>
        <p:spPr>
          <a:xfrm>
            <a:off x="4153357" y="2560009"/>
            <a:ext cx="1142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8" name="Google Shape;548;p44"/>
          <p:cNvSpPr txBox="1"/>
          <p:nvPr/>
        </p:nvSpPr>
        <p:spPr>
          <a:xfrm>
            <a:off x="5354062" y="2397871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Make API call for each domain asynchronously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49" name="Google Shape;549;p44"/>
          <p:cNvCxnSpPr/>
          <p:nvPr/>
        </p:nvCxnSpPr>
        <p:spPr>
          <a:xfrm>
            <a:off x="3944888" y="3013861"/>
            <a:ext cx="1351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0" name="Google Shape;550;p44"/>
          <p:cNvSpPr txBox="1"/>
          <p:nvPr/>
        </p:nvSpPr>
        <p:spPr>
          <a:xfrm>
            <a:off x="5354062" y="2851714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Run tests on each domain’s SSL configuration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1" name="Google Shape;551;p44"/>
          <p:cNvCxnSpPr/>
          <p:nvPr/>
        </p:nvCxnSpPr>
        <p:spPr>
          <a:xfrm>
            <a:off x="3767304" y="3467690"/>
            <a:ext cx="1528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2" name="Google Shape;552;p44"/>
          <p:cNvSpPr txBox="1"/>
          <p:nvPr/>
        </p:nvSpPr>
        <p:spPr>
          <a:xfrm>
            <a:off x="5354062" y="3305556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JSON responses to database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3" name="Google Shape;553;p44"/>
          <p:cNvCxnSpPr/>
          <p:nvPr/>
        </p:nvCxnSpPr>
        <p:spPr>
          <a:xfrm>
            <a:off x="3574266" y="3921542"/>
            <a:ext cx="1721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4"/>
          <p:cNvSpPr txBox="1"/>
          <p:nvPr/>
        </p:nvSpPr>
        <p:spPr>
          <a:xfrm>
            <a:off x="5354062" y="3759399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Reorganize data for analysis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5" name="Google Shape;555;p44"/>
          <p:cNvCxnSpPr/>
          <p:nvPr/>
        </p:nvCxnSpPr>
        <p:spPr>
          <a:xfrm>
            <a:off x="3373524" y="4375370"/>
            <a:ext cx="1914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4"/>
          <p:cNvSpPr txBox="1"/>
          <p:nvPr/>
        </p:nvSpPr>
        <p:spPr>
          <a:xfrm>
            <a:off x="5354062" y="4213241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Final result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585834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975250" y="724200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7200">
                <a:solidFill>
                  <a:schemeClr val="accent5"/>
                </a:solidFill>
              </a:rPr>
              <a:t>10,000+ </a:t>
            </a:r>
            <a:r>
              <a:rPr lang="en-US" sz="4800">
                <a:solidFill>
                  <a:schemeClr val="accent5"/>
                </a:solidFill>
              </a:rPr>
              <a:t>API calls</a:t>
            </a:r>
            <a:endParaRPr lang="en-US" sz="72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968446" y="1528329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to SSL Server Test by SSL Labs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975250" y="3353093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antico"/>
              <a:buNone/>
              <a:tabLst/>
              <a:defRPr/>
            </a:pPr>
            <a:r>
              <a:rPr lang="en-US" sz="7200">
                <a:solidFill>
                  <a:srgbClr val="198D8C"/>
                </a:solidFill>
              </a:rPr>
              <a:t>24,177</a:t>
            </a:r>
            <a:r>
              <a:rPr kumimoji="0" lang="en-US" sz="4800" b="0" i="0" u="none" strike="noStrike" kern="0" cap="none" spc="0" normalizeH="0" baseline="0" noProof="0">
                <a:ln>
                  <a:noFill/>
                </a:ln>
                <a:solidFill>
                  <a:srgbClr val="198D8C"/>
                </a:solidFill>
                <a:effectLst/>
                <a:uLnTx/>
                <a:uFillTx/>
                <a:latin typeface="Quantico"/>
                <a:sym typeface="Quantico"/>
              </a:rPr>
              <a:t> endpoints</a:t>
            </a: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975250" y="4157222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Many domains use multiple servers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975250" y="2038647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7200">
                <a:solidFill>
                  <a:schemeClr val="accent4"/>
                </a:solidFill>
              </a:rPr>
              <a:t>8,981</a:t>
            </a:r>
            <a:r>
              <a:rPr lang="en" sz="4800">
                <a:solidFill>
                  <a:schemeClr val="accent4"/>
                </a:solidFill>
              </a:rPr>
              <a:t> successes</a:t>
            </a:r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975250" y="2801955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Most popular .com domains, ranked by referring subnet count</a:t>
            </a:r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7</a:t>
            </a:fld>
            <a:endParaRPr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82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468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7D0947F7-AAFC-42BE-BC16-A60F2BBA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32" y="1452298"/>
            <a:ext cx="7185932" cy="32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17839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2260A4D1D4124E9D5C435DC5E5FA25" ma:contentTypeVersion="5" ma:contentTypeDescription="Create a new document." ma:contentTypeScope="" ma:versionID="4046a5ffe7f2cdbe071ff98ac50d417f">
  <xsd:schema xmlns:xsd="http://www.w3.org/2001/XMLSchema" xmlns:xs="http://www.w3.org/2001/XMLSchema" xmlns:p="http://schemas.microsoft.com/office/2006/metadata/properties" xmlns:ns3="a4bb7ea6-1f54-45ca-ad3d-2355e93c817e" xmlns:ns4="f107cdbb-b095-4cd1-b7cf-0ab76bfc0eea" targetNamespace="http://schemas.microsoft.com/office/2006/metadata/properties" ma:root="true" ma:fieldsID="3347bc3ecf6bcb2024aa9b94eccc15ba" ns3:_="" ns4:_="">
    <xsd:import namespace="a4bb7ea6-1f54-45ca-ad3d-2355e93c817e"/>
    <xsd:import namespace="f107cdbb-b095-4cd1-b7cf-0ab76bfc0ee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b7ea6-1f54-45ca-ad3d-2355e93c81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7cdbb-b095-4cd1-b7cf-0ab76bfc0e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F64FFF-5B8A-4B8D-A41C-FF3CA27514DE}">
  <ds:schemaRefs>
    <ds:schemaRef ds:uri="a4bb7ea6-1f54-45ca-ad3d-2355e93c817e"/>
    <ds:schemaRef ds:uri="f107cdbb-b095-4cd1-b7cf-0ab76bfc0ee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493B3FE-8166-4A9C-A765-CCF74AFE54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682071-E3F0-4C71-AB04-A762C2DB15A0}">
  <ds:schemaRefs>
    <ds:schemaRef ds:uri="a4bb7ea6-1f54-45ca-ad3d-2355e93c817e"/>
    <ds:schemaRef ds:uri="f107cdbb-b095-4cd1-b7cf-0ab76bfc0ee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On-screen Show (16:9)</PresentationFormat>
  <Paragraphs>112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Quantico</vt:lpstr>
      <vt:lpstr>Calibri</vt:lpstr>
      <vt:lpstr>Titillium Web Light</vt:lpstr>
      <vt:lpstr>Titillium Web</vt:lpstr>
      <vt:lpstr>Arial</vt:lpstr>
      <vt:lpstr>Juno template</vt:lpstr>
      <vt:lpstr>TLS is the Best:</vt:lpstr>
      <vt:lpstr>Team TLS</vt:lpstr>
      <vt:lpstr>PowerPoint Presentation</vt:lpstr>
      <vt:lpstr>Transport Layer Security (TLS)</vt:lpstr>
      <vt:lpstr>TLS Version History</vt:lpstr>
      <vt:lpstr>Data Collection</vt:lpstr>
      <vt:lpstr>10,000+ API calls</vt:lpstr>
      <vt:lpstr>Results</vt:lpstr>
      <vt:lpstr>Grade</vt:lpstr>
      <vt:lpstr>Supported SSL/TLS Versions</vt:lpstr>
      <vt:lpstr>Supported Ciphersuites</vt:lpstr>
      <vt:lpstr>Vulnerabilities</vt:lpstr>
      <vt:lpstr>Root Certificates</vt:lpstr>
      <vt:lpstr>Conclusions</vt:lpstr>
      <vt:lpstr>Issues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TLS is the Best:</dc:title>
  <cp:lastModifiedBy>Troutman, Daniel Nicholas</cp:lastModifiedBy>
  <cp:revision>3</cp:revision>
  <dcterms:modified xsi:type="dcterms:W3CDTF">2021-12-09T20:19:30Z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0x010100122260A4D1D4124E9D5C435DC5E5FA25</vt:lpwstr>
  </property>
</Properties>
</file>